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80" r:id="rId20"/>
    <p:sldId id="282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75" r:id="rId30"/>
    <p:sldId id="276" r:id="rId31"/>
    <p:sldId id="277" r:id="rId32"/>
    <p:sldId id="278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771F0-D39D-413B-B13D-6A6E112A31C8}" type="datetimeFigureOut">
              <a:rPr lang="en-US" smtClean="0"/>
              <a:t>20/8/2019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26B70-05CE-4997-80A0-2FCDF2B5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5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Khi phân tích diểm mạnh, diểm yếu cần phải xem xét vấn dề trên co sở bên trong và cả bên ngoài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phòng/khoa bệnh viện. Nguời khác có thể nhìn thấy yếu diểm mà bản thân phòng/khoa bệnh viện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không thấy. Vì sao nguời bệnh, nguời dân chua hài lòng với các dịch vụ y tế mình cung cấp? Quá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trình phân tích các diểm yếu cần phải nhận dịnh một cách thực tế và dối mặt với sự thật,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 thẳng vào các khuyết diểm dang tồn tại.</a:t>
            </a:r>
          </a:p>
          <a:p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Khi phân tích diểm mạnh, diểm yếu cần phải xem xét vấn dề trên co sở bên trong và cả bên ngoài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phòng/khoa bệnh viện. Nguời khác có thể nhìn thấy yếu diểm mà bản thân phòng/khoa bệnh viện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không thấy. Vì sao nguời bệnh, nguời dân chua hài lòng với các dịch vụ y tế mình cung cấp? Quá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trình phân tích các diểm yếu cần phải nhận dịnh một cách thực tế và dối mặt với sự thật,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 thẳng vào các khuyết diểm dang tồn tại.</a:t>
            </a:r>
          </a:p>
          <a:p>
            <a:endParaRPr lang="en-US" sz="1200" b="1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B70-05CE-4997-80A0-2FCDF2B522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DE65-45FE-40DD-A612-D395DF82E336}" type="datetimeFigureOut">
              <a:rPr lang="en-US" smtClean="0"/>
              <a:t>20/8/2019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2DAA-2F89-477F-914E-CD16207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DE65-45FE-40DD-A612-D395DF82E336}" type="datetimeFigureOut">
              <a:rPr lang="en-US" smtClean="0"/>
              <a:t>20/8/2019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2DAA-2F89-477F-914E-CD16207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9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DE65-45FE-40DD-A612-D395DF82E336}" type="datetimeFigureOut">
              <a:rPr lang="en-US" smtClean="0"/>
              <a:t>20/8/2019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2DAA-2F89-477F-914E-CD16207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5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DE65-45FE-40DD-A612-D395DF82E336}" type="datetimeFigureOut">
              <a:rPr lang="en-US" smtClean="0"/>
              <a:t>20/8/2019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2DAA-2F89-477F-914E-CD16207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DE65-45FE-40DD-A612-D395DF82E336}" type="datetimeFigureOut">
              <a:rPr lang="en-US" smtClean="0"/>
              <a:t>20/8/2019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2DAA-2F89-477F-914E-CD16207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DE65-45FE-40DD-A612-D395DF82E336}" type="datetimeFigureOut">
              <a:rPr lang="en-US" smtClean="0"/>
              <a:t>20/8/2019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2DAA-2F89-477F-914E-CD16207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1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DE65-45FE-40DD-A612-D395DF82E336}" type="datetimeFigureOut">
              <a:rPr lang="en-US" smtClean="0"/>
              <a:t>20/8/2019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2DAA-2F89-477F-914E-CD16207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5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DE65-45FE-40DD-A612-D395DF82E336}" type="datetimeFigureOut">
              <a:rPr lang="en-US" smtClean="0"/>
              <a:t>20/8/2019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2DAA-2F89-477F-914E-CD16207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1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DE65-45FE-40DD-A612-D395DF82E336}" type="datetimeFigureOut">
              <a:rPr lang="en-US" smtClean="0"/>
              <a:t>20/8/2019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2DAA-2F89-477F-914E-CD16207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1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DE65-45FE-40DD-A612-D395DF82E336}" type="datetimeFigureOut">
              <a:rPr lang="en-US" smtClean="0"/>
              <a:t>20/8/2019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2DAA-2F89-477F-914E-CD16207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4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DE65-45FE-40DD-A612-D395DF82E336}" type="datetimeFigureOut">
              <a:rPr lang="en-US" smtClean="0"/>
              <a:t>20/8/2019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2DAA-2F89-477F-914E-CD16207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3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0DE65-45FE-40DD-A612-D395DF82E336}" type="datetimeFigureOut">
              <a:rPr lang="en-US" smtClean="0"/>
              <a:t>20/8/2019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F2DAA-2F89-477F-914E-CD16207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8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52601"/>
            <a:ext cx="8610600" cy="184785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QUẢN LÝ </a:t>
            </a:r>
            <a:br>
              <a:rPr lang="en-US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ĐỀ ÁN CẢI TIẾN CHẤT LƯỢNG CÁC KHOA PHÒNG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BỆNH VIỆN ĐA KHOA TỈNH KON TUM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2019</a:t>
            </a: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1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2400"/>
            <a:ext cx="9067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1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2400"/>
            <a:ext cx="901065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81001"/>
            <a:ext cx="862012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7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MẪU ĐỀ ÁN</a:t>
            </a:r>
            <a:endParaRPr lang="en-US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ĐỀ ÁN CẢI TIẾN CHẤT LƯỢNG KCB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NĂM 20…</a:t>
            </a:r>
          </a:p>
          <a:p>
            <a:pPr marL="0" indent="0" algn="ctr"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Phần thứ nhất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ĐẶT VẤN ĐỀ</a:t>
            </a:r>
          </a:p>
          <a:p>
            <a:pPr marL="0" indent="0" algn="ctr">
              <a:buNone/>
            </a:pPr>
            <a:endParaRPr lang="en-US"/>
          </a:p>
          <a:p>
            <a:pPr lvl="0"/>
            <a:r>
              <a:rPr lang="en-US">
                <a:latin typeface="Times New Roman" pitchFamily="18" charset="0"/>
                <a:cs typeface="Times New Roman" pitchFamily="18" charset="0"/>
              </a:rPr>
              <a:t>Sự cần thiết của việc thực hiện đề án:</a:t>
            </a:r>
          </a:p>
          <a:p>
            <a:pPr lvl="0"/>
            <a:r>
              <a:rPr lang="en-US">
                <a:latin typeface="Times New Roman" pitchFamily="18" charset="0"/>
                <a:cs typeface="Times New Roman" pitchFamily="18" charset="0"/>
              </a:rPr>
              <a:t>Cơ sở pháp lý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thứ 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latin typeface="Times New Roman" pitchFamily="18" charset="0"/>
                <a:cs typeface="Times New Roman" pitchFamily="18" charset="0"/>
              </a:rPr>
              <a:t>THỰC TRẠNG CHẤT LƯỢNG DỊCH VỤ KHÁM, CHỮA BỆNH TẠI ĐƠN VỊ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>
                <a:latin typeface="Times New Roman" pitchFamily="18" charset="0"/>
                <a:cs typeface="Times New Roman" pitchFamily="18" charset="0"/>
              </a:rPr>
            </a:b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1600200"/>
            <a:ext cx="826423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8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Xác đ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ịnh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các vấn đ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tồn tại và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ưu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tiên trong quản lý chất luợng tại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khoa, phòng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Chúng ta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ở vị trí nào so với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các khoa, phòng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khác trong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BV?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Các vấn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tồn tại chủ yếu hiện nay là gì? Vấn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nào là nghiêm trọng?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Cái gì là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iểm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mạnh,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iểm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yếu?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Ðo luờng thực trạng hiện nay bằng cách nào?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Chúng ta có những nguồn lực gì trong tay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cải tiến v.v.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VÍ DỤ: KHOA KHÁM BỆNH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Khoa khám bệnh là một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iểm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nóng của bệnh viện.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NB thuờng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hay than phiền, phản ánh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về hoạt động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của khoa khám bệnh.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Vấn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tồn tại chủ yếu hiện tại là thời gian chờ khám của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NB,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thái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ộ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phục vụ của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NVYT đối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NB.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Vấn dề nghiêm trọng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là việc la mắng và quát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NB tại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quầy thu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phí của khoa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khám.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Ðiểm mạnh của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KKB đó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là nhân lực nhiều, thời gian hoạt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ộng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liên tục,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NB đến thuờng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xuyên nên có thể áp dụng các biện pháp cải tiến chất luợng và luợng giá hiệu quả liên tục.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Ðiểm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yếu của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KKB đó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là co sở vật chất và tình trạng quá tải, luợng bệnh quá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ông.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VÍ DỤ: KHOA KHÁM BỆNH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Ðo luờng thực trạng hiện nay bằng cách: tiến hành thu thập dữ liệu từ hệ thống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iện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tử hoặc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thu thập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thủ công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tính toán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uợc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thời gian chờ khám của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NB.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Phỏng vấn trực tiếp về thái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độ của NVYT đối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NB.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Nguồn lực cải tiến: sự hỗ trợ từ phòng/bộ phận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sóc khách hàng, bộ phận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NCKH,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phòng quản lý chất luợng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BV.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Trích kinh phí từ quỹ hoạt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ộng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KKB (nếu có), kinh phí BV thực hiện đề án cải tiến.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PHÂN TÍCH SWOT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Phân tích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SWOT là việc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ánh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giá một cách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chủ quan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các dữ liệu duợc sắp xếp theo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ịnh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dạng SWOT duới một trật tự lô gích dễ hiểu, dễ trình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bày dễ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thảo luận. Mẫu phân tích SWOT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uợc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trình bày duới dạng một ma trận 2 hàng 2 cột, chia làm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4 phần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iểm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mạnh,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iểm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yếu,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cơ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hội và mối nguy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cơ / thách thức (Strengths,Weaknesses,Opportunities,Threats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QUY TRÌNH XÂY DỰNG VÀ THỰC HIỆN ĐỀ ÁN CẢI TIẾN CHẤT LƯỢNG (D1.2)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/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Xây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dựng và triển khai kế hoạch,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án cải tiến chất luợng bệnh viện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Tiểu mục 8. Hội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ồng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quản lý chất luợng huớng dẫn các khoa/phòng triển khai cải tiến chất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luợng theo như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án.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Tiểu mục 9. Hội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ồng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quản lý chất luợng huớng dẫn các thành viên của mạng luới xây dựng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ề án cải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tiến chất luợng cho từng khoa/phòng.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PHÂN TÍCH SWOT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5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8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ĐIỂM MẠNH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mtClean="0"/>
              <a:t>+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Uu thế của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khoa/phòng đó là gì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Uu thế của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KKB đó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là vị trí thuờng xuyên tiếp xúc với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NB, không điều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trị nội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chủ yếu tập trung vào công tác chẩn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oán và kê đơn.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Linh vực chuyên môn nào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làm tốt nhất?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Khám và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iều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trị bệnh cho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NB ngoại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trú.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Uu thế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phát triển các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vực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mũi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nhọn khác?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Áp dụng hình thức khám bệnh mới, giảm tải cho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BV,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khám bệnh theo mô hình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vấn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tập trung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nhiều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BN.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Nguồn lực nào khoa/phòng cần, có thể sử dụng?</a:t>
            </a:r>
          </a:p>
          <a:p>
            <a:pPr marL="0" indent="0">
              <a:buNone/>
            </a:pPr>
            <a:endParaRPr lang="de-DE">
              <a:latin typeface="Times New Roman" pitchFamily="18" charset="0"/>
              <a:cs typeface="Times New Roman" pitchFamily="18" charset="0"/>
            </a:endParaRP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ĐIỂM YẾU</a:t>
            </a:r>
            <a:endParaRPr lang="en-US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Công việc nào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khoa/phòng làm tệ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nhất?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Hài lòng nguời bệnh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Có thể cải thiện những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vực gì?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Giao tiếp với nguời bệnh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Cần tránh làm gì?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Thái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ộ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tiêu cực, la mắng nguời bệnh.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257800"/>
            <a:ext cx="8382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Khi phân tích diểm mạnh, diểm yếu cần phải xem xét vấn dề trên co sở bên trong và cả bên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ngoài khoa/phòng.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Nguời khác có thể nhìn thấy yếu diểm mà bản thân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khoa/phòng không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thấy. Vì sao nguời bệnh, nguời dân chua hài lòng với các dịch vụ y tế mình cung cấp?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Quá trình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phân tích các diểm yếu cần phải nhận dịnh một cách thực tế và dối mặt với sự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thật, nhìn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thẳng vào các khuyết diểm dang tồn tại.</a:t>
            </a:r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65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CƠ HỘI</a:t>
            </a:r>
            <a:endParaRPr lang="en-US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Có thể tận dụng các ư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thế nào của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khoa?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Ðội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ngũ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nhân viên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uợc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học các lớp về giao tiếp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với NB.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Các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ưu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thế này có mở ra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cơ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hội mới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nào không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cải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thiện giao tiếp giữa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NVYT và NB. Giúp NB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cảm thấy vui vẻ,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thoải mái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hon.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Có thêm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cơ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hội nào xuất hiện nếu loại bỏ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uợc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các yếu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iểm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của khoa/phòng mình?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Nguời bệnh hài lòng hon, hợp tác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góp ý nhiều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Dự báo xu huớng phát triển và nhu cầu của nguời dân cần quan tâm?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Khám bệnh nhanh chóng, không phải chờ lâu, nhân viên khoa khám bệnh vui vẻ, niềm nở,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nhiệt tình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/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THÁCH THỨC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Những trở ngại nào hiện nay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phải gặp?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Cơ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sở vật chất chật chội, bệnh nhân quá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ông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Các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khoa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khác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gì có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ảnh huởng gì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ến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hoạt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Thiếu liên kết chặt chẽ, trả kết quả cận lâm sàng chậm...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Những nhu cầu,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òi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hỏi của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cơ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quan quản lý và nguời dân có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thay đổi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gì không?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Việc thay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ổi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này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ặt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ra thách thức, nguy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cơ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gì với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BV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Các phân tích thách thức thuờng giúp tìm ra những việc cần phải làm và biến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iểm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yếu thành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triển vọng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Các yếu tố bên trong cần phân tích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+ Văn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hóa chất luợng bệnh viện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Hình ảnh, uy tín, y hiệu bệnh viện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Cơ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cấu, tổ chức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Nhân lực chủ chốt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Khả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năng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sử dụng các nguồn lực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Kinh nghiệm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ã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có, "bề dày” truyền thống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Hiệu quả hoạt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ăng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lực hoạt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ộng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Ðối tuợng nguời bệnh và mô hình bệnh tật của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BV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Nguồn tài chính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Các yếu tố bên ngoài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Nguời bệnh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Các bệnh viện cùng cung cấp dịch vụ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tương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tự trong khu vực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Các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ối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tác có liên quan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Xu huớng nhu cầu của nguời dân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Sự phát triển công nghệ mới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Thay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ổi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bối cảnh kinh tế - chính trị - xã hội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Môi truờng chính sách và pháp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luật….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PHÂN TÍCH NHU CẦU NGƯỜI BỆNH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Nguời bệnh cần gì khi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ến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bệnh viện?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Xác dịnh và phân tích các nhu cầu, nguyện vọng của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NB?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Theo cách nhìn của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NB,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chất luợng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BV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là gì?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Một số nghiên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cứu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phân tích và chỉ ra một số mong muốn, nguyện vọng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cơ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bản của nguời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dân khi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ến BV, có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thể là: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Ðừng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làm tôi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au đớn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thêm,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giúp bệnh tình của tôi trở nên tốt hon,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Hãy điều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trị tôi với tấm lòng bao dung, nhân hậu,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Ðừng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quát mắng tôi,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Ðừng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bắt tôi phải chờ đ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ợi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nhiều...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Phần thứ ba :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>
                <a:latin typeface="Times New Roman" pitchFamily="18" charset="0"/>
                <a:cs typeface="Times New Roman" pitchFamily="18" charset="0"/>
              </a:rPr>
            </a:br>
            <a:r>
              <a:rPr lang="en-US" sz="3600" b="1">
                <a:latin typeface="Times New Roman" pitchFamily="18" charset="0"/>
                <a:cs typeface="Times New Roman" pitchFamily="18" charset="0"/>
              </a:rPr>
              <a:t>NỘI DUNG CẢI TIẾN CHẤT LƯỢNG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>
                <a:latin typeface="Times New Roman" pitchFamily="18" charset="0"/>
                <a:cs typeface="Times New Roman" pitchFamily="18" charset="0"/>
              </a:rPr>
            </a:b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tiêu chung (tổng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thể)</a:t>
            </a:r>
          </a:p>
          <a:p>
            <a:pPr marL="514350" indent="-514350">
              <a:buAutoNum type="arabi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tiêu cụ thể :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Cách đặt mục tiêu "thông minh" (SMART) 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S ( Specific ): Cụ thể, rõ ràng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M ( Measurable ) : Có thể đo đếm được 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 ( Achievable ) : Khả thi 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R ( Realistic ): Thực tế 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 ( Timebound ): Có kỳ hạn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4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9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thứ 4: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latin typeface="Times New Roman" pitchFamily="18" charset="0"/>
                <a:cs typeface="Times New Roman" pitchFamily="18" charset="0"/>
              </a:rPr>
              <a:t>GIẢI PHÁP THỰC HIỆN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latin typeface="Times New Roman" pitchFamily="18" charset="0"/>
                <a:cs typeface="Times New Roman" pitchFamily="18" charset="0"/>
              </a:rPr>
              <a:t>Giải pháp thực hiện đưa ra nhằm giải quyết các mục tiêu cụ thể . Tức là chúng ta phải làm gì để đạt được mục tiêu cụ thể. </a:t>
            </a:r>
          </a:p>
          <a:p>
            <a:pPr lvl="0"/>
            <a:r>
              <a:rPr lang="en-US">
                <a:latin typeface="Times New Roman" pitchFamily="18" charset="0"/>
                <a:cs typeface="Times New Roman" pitchFamily="18" charset="0"/>
              </a:rPr>
              <a:t>Tránh mục tiêu một đường giải pháp một nẻo</a:t>
            </a:r>
          </a:p>
          <a:p>
            <a:pPr lvl="0"/>
            <a:r>
              <a:rPr lang="en-US">
                <a:latin typeface="Times New Roman" pitchFamily="18" charset="0"/>
                <a:cs typeface="Times New Roman" pitchFamily="18" charset="0"/>
              </a:rPr>
              <a:t>Điều cần tránh đưa ra các giải pháp chung chung không giải quyết mục tiêu cụ thể </a:t>
            </a:r>
          </a:p>
          <a:p>
            <a:pPr lvl="0"/>
            <a:r>
              <a:rPr lang="en-US">
                <a:latin typeface="Times New Roman" pitchFamily="18" charset="0"/>
                <a:cs typeface="Times New Roman" pitchFamily="18" charset="0"/>
              </a:rPr>
              <a:t>Cần chú ý 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nguồn lực và nguồn kinh phí cho giải pháp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7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Phần thứ 5: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latin typeface="Times New Roman" pitchFamily="18" charset="0"/>
                <a:cs typeface="Times New Roman" pitchFamily="18" charset="0"/>
              </a:rPr>
              <a:t>TỔ CHỨC THỰC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HIỆN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Kế hoạch tổ chức để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thực hiện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các mục tiêu cụ thể trong đề án ( PDCA)</a:t>
            </a:r>
          </a:p>
          <a:p>
            <a:pPr lvl="0"/>
            <a:r>
              <a:rPr lang="en-US">
                <a:latin typeface="Times New Roman" pitchFamily="18" charset="0"/>
                <a:cs typeface="Times New Roman" pitchFamily="18" charset="0"/>
              </a:rPr>
              <a:t>Xây dựng đề án (ai viết đề án, khung thời gian)</a:t>
            </a:r>
          </a:p>
          <a:p>
            <a:pPr lvl="0"/>
            <a:r>
              <a:rPr lang="en-US">
                <a:latin typeface="Times New Roman" pitchFamily="18" charset="0"/>
                <a:cs typeface="Times New Roman" pitchFamily="18" charset="0"/>
              </a:rPr>
              <a:t>Duyệt đề án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(Hội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đồng thông qua, khung thời gian)</a:t>
            </a:r>
          </a:p>
          <a:p>
            <a:pPr lvl="0"/>
            <a:r>
              <a:rPr lang="en-US">
                <a:latin typeface="Times New Roman" pitchFamily="18" charset="0"/>
                <a:cs typeface="Times New Roman" pitchFamily="18" charset="0"/>
              </a:rPr>
              <a:t>Triển khai đề án (ai làm, khung thời gian)</a:t>
            </a:r>
          </a:p>
          <a:p>
            <a:pPr lvl="0"/>
            <a:r>
              <a:rPr lang="en-US">
                <a:latin typeface="Times New Roman" pitchFamily="18" charset="0"/>
                <a:cs typeface="Times New Roman" pitchFamily="18" charset="0"/>
              </a:rPr>
              <a:t>Kế hoạch giám sát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ai,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giám sát cái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gì,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bằng công cụ gì [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bảng kiểm],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khung thời gian)</a:t>
            </a:r>
          </a:p>
          <a:p>
            <a:pPr lvl="0"/>
            <a:r>
              <a:rPr lang="en-US">
                <a:latin typeface="Times New Roman" pitchFamily="18" charset="0"/>
                <a:cs typeface="Times New Roman" pitchFamily="18" charset="0"/>
              </a:rPr>
              <a:t>Sơ kết , tổng kết đề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án.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4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Phần thứ 5: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TỔ CHỨC THỰC HIỆN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Có hai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kế hoạch: </a:t>
            </a:r>
          </a:p>
          <a:p>
            <a:pPr marL="0" lv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1. Kế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hoạch nguồn lực (nhân lực và tài lực)</a:t>
            </a:r>
          </a:p>
          <a:p>
            <a:pPr fontAlgn="base"/>
            <a:r>
              <a:rPr lang="vi-VN">
                <a:latin typeface="Times New Roman" pitchFamily="18" charset="0"/>
                <a:cs typeface="Times New Roman" pitchFamily="18" charset="0"/>
              </a:rPr>
              <a:t>Nội dung nguồn lực trong một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án gồm: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vi-VN">
                <a:latin typeface="Times New Roman" pitchFamily="18" charset="0"/>
                <a:cs typeface="Times New Roman" pitchFamily="18" charset="0"/>
              </a:rPr>
              <a:t>Con người: Bản thân nhà quản lý và nhân viên trong đơn vị thường gọi là nguồn nhân lực;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vi-VN">
                <a:latin typeface="Times New Roman" pitchFamily="18" charset="0"/>
                <a:cs typeface="Times New Roman" pitchFamily="18" charset="0"/>
              </a:rPr>
              <a:t>Tiền: Vốn (kinh phí – tài chính) để thực hiện dự án;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vi-VN">
                <a:latin typeface="Times New Roman" pitchFamily="18" charset="0"/>
                <a:cs typeface="Times New Roman" pitchFamily="18" charset="0"/>
              </a:rPr>
              <a:t>Máy móc, thiết bị và nguyên vật liệu phục vụ cho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án;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vi-VN">
                <a:latin typeface="Times New Roman" pitchFamily="18" charset="0"/>
                <a:cs typeface="Times New Roman" pitchFamily="18" charset="0"/>
              </a:rPr>
              <a:t>Kiến thức (bao gồm thông tin, thời gian, các hệ thống quản lý, các quy trình và thủ tục) sử dụng trong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án.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2. Kế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hoạch thời gian (tiến độ)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Biểu đồ Gantt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29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Phần thứ 6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latin typeface="Times New Roman" pitchFamily="18" charset="0"/>
                <a:cs typeface="Times New Roman" pitchFamily="18" charset="0"/>
              </a:rPr>
              <a:t>KIẾN NGHỊ VÀ ĐỀ XUẤT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latin typeface="Times New Roman" pitchFamily="18" charset="0"/>
                <a:cs typeface="Times New Roman" pitchFamily="18" charset="0"/>
              </a:rPr>
              <a:t>Đánh giá kết quả thực hiện đề án bằng bảng kiểm và đo lường kết quả hoàn thành các mục tiêu cụ thể</a:t>
            </a:r>
          </a:p>
          <a:p>
            <a:pPr lvl="0"/>
            <a:r>
              <a:rPr lang="en-US">
                <a:latin typeface="Times New Roman" pitchFamily="18" charset="0"/>
                <a:cs typeface="Times New Roman" pitchFamily="18" charset="0"/>
              </a:rPr>
              <a:t>Đánh giá hiệu quả của đề án  (Hội đồng quản lý chất lượng BV)</a:t>
            </a:r>
          </a:p>
          <a:p>
            <a:pPr lvl="0"/>
            <a:r>
              <a:rPr lang="en-US">
                <a:latin typeface="Times New Roman" pitchFamily="18" charset="0"/>
                <a:cs typeface="Times New Roman" pitchFamily="18" charset="0"/>
              </a:rPr>
              <a:t>Bài học kinh nghiệm </a:t>
            </a:r>
          </a:p>
          <a:p>
            <a:pPr lvl="0"/>
            <a:r>
              <a:rPr lang="en-US">
                <a:latin typeface="Times New Roman" pitchFamily="18" charset="0"/>
                <a:cs typeface="Times New Roman" pitchFamily="18" charset="0"/>
              </a:rPr>
              <a:t>Các đề xuất. </a:t>
            </a:r>
          </a:p>
        </p:txBody>
      </p:sp>
    </p:spTree>
    <p:extLst>
      <p:ext uri="{BB962C8B-B14F-4D97-AF65-F5344CB8AC3E}">
        <p14:creationId xmlns:p14="http://schemas.microsoft.com/office/powerpoint/2010/main" val="249216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229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1"/>
            <a:ext cx="8153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8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4296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027"/>
            <a:ext cx="82772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8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296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3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3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76200"/>
            <a:ext cx="830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1814</Words>
  <Application>Microsoft Office PowerPoint</Application>
  <PresentationFormat>On-screen Show (4:3)</PresentationFormat>
  <Paragraphs>156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QUẢN LÝ  ĐỀ ÁN CẢI TIẾN CHẤT LƯỢNG CÁC KHOA PHÒNG</vt:lpstr>
      <vt:lpstr>QUY TRÌNH XÂY DỰNG VÀ THỰC HIỆN ĐỀ ÁN CẢI TIẾN CHẤT LƯỢNG (D1.2)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MẪU ĐỀ ÁN</vt:lpstr>
      <vt:lpstr> Phần thứ 2 THỰC TRẠNG CHẤT LƯỢNG DỊCH VỤ KHÁM, CHỮA BỆNH TẠI ĐƠN VỊ </vt:lpstr>
      <vt:lpstr>Xác định các vấn đề tồn tại và ưu tiên trong quản lý chất luợng tại khoa, phòng</vt:lpstr>
      <vt:lpstr>VÍ DỤ: KHOA KHÁM BỆNH</vt:lpstr>
      <vt:lpstr>VÍ DỤ: KHOA KHÁM BỆNH</vt:lpstr>
      <vt:lpstr>PHÂN TÍCH SWOT</vt:lpstr>
      <vt:lpstr>PHÂN TÍCH SWOT</vt:lpstr>
      <vt:lpstr>PowerPoint Presentation</vt:lpstr>
      <vt:lpstr>ĐIỂM MẠNH</vt:lpstr>
      <vt:lpstr>ĐIỂM YẾU</vt:lpstr>
      <vt:lpstr>CƠ HỘI</vt:lpstr>
      <vt:lpstr>THÁCH THỨC</vt:lpstr>
      <vt:lpstr>Các yếu tố bên trong cần phân tích</vt:lpstr>
      <vt:lpstr>Các yếu tố bên ngoài</vt:lpstr>
      <vt:lpstr>PHÂN TÍCH NHU CẦU NGƯỜI BỆNH</vt:lpstr>
      <vt:lpstr>Phần thứ ba : NỘI DUNG CẢI TIẾN CHẤT LƯỢNG </vt:lpstr>
      <vt:lpstr> Phần thứ 4: GIẢI PHÁP THỰC HIỆN </vt:lpstr>
      <vt:lpstr>Phần thứ 5: TỔ CHỨC THỰC HIỆN</vt:lpstr>
      <vt:lpstr>Phần thứ 5: TỔ CHỨC THỰC HIỆN</vt:lpstr>
      <vt:lpstr>Phần thứ 6 KIẾN NGHỊ VÀ ĐỀ XUẤT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QUẢN LÝ  ĐỀ ÁN CẢI TIẾN CHẤT LƯỢNG CÁC KHOA PHÒNG</dc:title>
  <dc:creator>0934466369</dc:creator>
  <cp:lastModifiedBy>0934466369</cp:lastModifiedBy>
  <cp:revision>29</cp:revision>
  <dcterms:created xsi:type="dcterms:W3CDTF">2019-08-20T02:15:25Z</dcterms:created>
  <dcterms:modified xsi:type="dcterms:W3CDTF">2019-08-21T08:28:39Z</dcterms:modified>
</cp:coreProperties>
</file>